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8" r:id="rId2"/>
    <p:sldId id="340"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42" r:id="rId33"/>
    <p:sldId id="314" r:id="rId34"/>
    <p:sldId id="343" r:id="rId35"/>
    <p:sldId id="315" r:id="rId36"/>
    <p:sldId id="316" r:id="rId37"/>
    <p:sldId id="337" r:id="rId38"/>
    <p:sldId id="344" r:id="rId39"/>
    <p:sldId id="345" r:id="rId40"/>
    <p:sldId id="338" r:id="rId41"/>
    <p:sldId id="317" r:id="rId42"/>
    <p:sldId id="318" r:id="rId43"/>
    <p:sldId id="321" r:id="rId44"/>
    <p:sldId id="319" r:id="rId45"/>
    <p:sldId id="320" r:id="rId46"/>
    <p:sldId id="322" r:id="rId47"/>
    <p:sldId id="323" r:id="rId48"/>
    <p:sldId id="324" r:id="rId49"/>
    <p:sldId id="325" r:id="rId50"/>
    <p:sldId id="326" r:id="rId51"/>
    <p:sldId id="328" r:id="rId52"/>
    <p:sldId id="329" r:id="rId53"/>
    <p:sldId id="341" r:id="rId54"/>
    <p:sldId id="331" r:id="rId55"/>
    <p:sldId id="333" r:id="rId56"/>
    <p:sldId id="334" r:id="rId57"/>
    <p:sldId id="335" r:id="rId58"/>
    <p:sldId id="336" r:id="rId59"/>
    <p:sldId id="308" r:id="rId60"/>
    <p:sldId id="28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340"/>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42"/>
            <p14:sldId id="314"/>
            <p14:sldId id="343"/>
            <p14:sldId id="315"/>
            <p14:sldId id="316"/>
            <p14:sldId id="337"/>
            <p14:sldId id="344"/>
            <p14:sldId id="345"/>
            <p14:sldId id="338"/>
            <p14:sldId id="317"/>
            <p14:sldId id="318"/>
            <p14:sldId id="321"/>
            <p14:sldId id="319"/>
            <p14:sldId id="320"/>
            <p14:sldId id="322"/>
            <p14:sldId id="323"/>
            <p14:sldId id="324"/>
            <p14:sldId id="325"/>
            <p14:sldId id="326"/>
            <p14:sldId id="328"/>
            <p14:sldId id="329"/>
            <p14:sldId id="341"/>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p:restoredTop sz="63032"/>
  </p:normalViewPr>
  <p:slideViewPr>
    <p:cSldViewPr snapToGrid="0" snapToObjects="1">
      <p:cViewPr varScale="1">
        <p:scale>
          <a:sx n="61" d="100"/>
          <a:sy n="6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2311484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393965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15389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140148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22</a:t>
            </a:fld>
            <a:endParaRPr kumimoji="1" lang="zh-CN" altLang="en-US"/>
          </a:p>
        </p:txBody>
      </p:sp>
    </p:spTree>
    <p:extLst>
      <p:ext uri="{BB962C8B-B14F-4D97-AF65-F5344CB8AC3E}">
        <p14:creationId xmlns:p14="http://schemas.microsoft.com/office/powerpoint/2010/main" val="807388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28445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57</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58</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59</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60</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对一颗具有</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个结点的二叉树按层排序，如果编号</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之间</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的结点与同样深度的满二叉树编号为</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的结点在二叉树中位置完全相同，则称为完全二叉树。</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211683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Floor(</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Floor(x)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结点数要大于等于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层的满二叉树，但要小于等于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floor(</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2DCC9C7-4F5C-7845-8462-801B4A9667B4}"/>
              </a:ext>
            </a:extLst>
          </p:cNvPr>
          <p:cNvPicPr>
            <a:picLocks noChangeAspect="1"/>
          </p:cNvPicPr>
          <p:nvPr/>
        </p:nvPicPr>
        <p:blipFill>
          <a:blip r:embed="rId3"/>
          <a:stretch>
            <a:fillRect/>
          </a:stretch>
        </p:blipFill>
        <p:spPr>
          <a:xfrm>
            <a:off x="3520975" y="1743093"/>
            <a:ext cx="6375400" cy="3606800"/>
          </a:xfrm>
          <a:prstGeom prst="rect">
            <a:avLst/>
          </a:prstGeom>
        </p:spPr>
      </p:pic>
      <p:pic>
        <p:nvPicPr>
          <p:cNvPr id="7" name="图片 6">
            <a:extLst>
              <a:ext uri="{FF2B5EF4-FFF2-40B4-BE49-F238E27FC236}">
                <a16:creationId xmlns:a16="http://schemas.microsoft.com/office/drawing/2014/main" id="{D49CD4E7-C6E9-B640-8A4B-25159A75E383}"/>
              </a:ext>
            </a:extLst>
          </p:cNvPr>
          <p:cNvPicPr>
            <a:picLocks noChangeAspect="1"/>
          </p:cNvPicPr>
          <p:nvPr/>
        </p:nvPicPr>
        <p:blipFill>
          <a:blip r:embed="rId4"/>
          <a:stretch>
            <a:fillRect/>
          </a:stretch>
        </p:blipFill>
        <p:spPr>
          <a:xfrm>
            <a:off x="3520975" y="5613307"/>
            <a:ext cx="6375400" cy="1219200"/>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B75C97F-9255-5A41-B6BF-6E6667C040F6}"/>
              </a:ext>
            </a:extLst>
          </p:cNvPr>
          <p:cNvPicPr>
            <a:picLocks noChangeAspect="1"/>
          </p:cNvPicPr>
          <p:nvPr/>
        </p:nvPicPr>
        <p:blipFill>
          <a:blip r:embed="rId3"/>
          <a:stretch>
            <a:fillRect/>
          </a:stretch>
        </p:blipFill>
        <p:spPr>
          <a:xfrm>
            <a:off x="3876010" y="1554018"/>
            <a:ext cx="6438900" cy="4826000"/>
          </a:xfrm>
          <a:prstGeom prst="rect">
            <a:avLst/>
          </a:prstGeom>
        </p:spPr>
      </p:pic>
      <p:pic>
        <p:nvPicPr>
          <p:cNvPr id="9" name="图形 8" descr="关闭">
            <a:extLst>
              <a:ext uri="{FF2B5EF4-FFF2-40B4-BE49-F238E27FC236}">
                <a16:creationId xmlns:a16="http://schemas.microsoft.com/office/drawing/2014/main" id="{A718B0C2-E0F2-734C-97F0-38735028ED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1892" y="3429000"/>
            <a:ext cx="457200" cy="457200"/>
          </a:xfrm>
          <a:prstGeom prst="rect">
            <a:avLst/>
          </a:prstGeom>
        </p:spPr>
      </p:pic>
      <p:pic>
        <p:nvPicPr>
          <p:cNvPr id="10" name="图形 9" descr="关闭">
            <a:extLst>
              <a:ext uri="{FF2B5EF4-FFF2-40B4-BE49-F238E27FC236}">
                <a16:creationId xmlns:a16="http://schemas.microsoft.com/office/drawing/2014/main" id="{9E0FE7C0-A7AC-A849-AA74-7F28A1AF9D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2135" y="4149351"/>
            <a:ext cx="457200" cy="457200"/>
          </a:xfrm>
          <a:prstGeom prst="rect">
            <a:avLst/>
          </a:prstGeom>
        </p:spPr>
      </p:pic>
      <p:pic>
        <p:nvPicPr>
          <p:cNvPr id="11" name="图形 10" descr="关闭">
            <a:extLst>
              <a:ext uri="{FF2B5EF4-FFF2-40B4-BE49-F238E27FC236}">
                <a16:creationId xmlns:a16="http://schemas.microsoft.com/office/drawing/2014/main" id="{4EEF739D-D702-0746-9FA8-D81F0CBA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9975" y="4131239"/>
            <a:ext cx="457200" cy="457200"/>
          </a:xfrm>
          <a:prstGeom prst="rect">
            <a:avLst/>
          </a:prstGeom>
        </p:spPr>
      </p:pic>
      <p:pic>
        <p:nvPicPr>
          <p:cNvPr id="12" name="图形 11" descr="关闭">
            <a:extLst>
              <a:ext uri="{FF2B5EF4-FFF2-40B4-BE49-F238E27FC236}">
                <a16:creationId xmlns:a16="http://schemas.microsoft.com/office/drawing/2014/main" id="{6DF27AA5-01B8-8944-8DB4-8178E1AA7F9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46674" y="3429000"/>
            <a:ext cx="457200" cy="457200"/>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顺序存储极端情况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右斜树</a:t>
            </a:r>
          </a:p>
        </p:txBody>
      </p:sp>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pic>
        <p:nvPicPr>
          <p:cNvPr id="4" name="图片 3">
            <a:extLst>
              <a:ext uri="{FF2B5EF4-FFF2-40B4-BE49-F238E27FC236}">
                <a16:creationId xmlns:a16="http://schemas.microsoft.com/office/drawing/2014/main" id="{13517B53-F82B-DA46-B00F-412844AF4561}"/>
              </a:ext>
            </a:extLst>
          </p:cNvPr>
          <p:cNvPicPr>
            <a:picLocks noChangeAspect="1"/>
          </p:cNvPicPr>
          <p:nvPr/>
        </p:nvPicPr>
        <p:blipFill>
          <a:blip r:embed="rId3"/>
          <a:stretch>
            <a:fillRect/>
          </a:stretch>
        </p:blipFill>
        <p:spPr>
          <a:xfrm>
            <a:off x="2304728" y="2045290"/>
            <a:ext cx="7753672" cy="3475280"/>
          </a:xfrm>
          <a:prstGeom prst="rect">
            <a:avLst/>
          </a:prstGeom>
        </p:spPr>
      </p:pic>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pic>
        <p:nvPicPr>
          <p:cNvPr id="2" name="图片 1">
            <a:extLst>
              <a:ext uri="{FF2B5EF4-FFF2-40B4-BE49-F238E27FC236}">
                <a16:creationId xmlns:a16="http://schemas.microsoft.com/office/drawing/2014/main" id="{903DBD89-FF04-F445-89F0-964C3D45B17B}"/>
              </a:ext>
            </a:extLst>
          </p:cNvPr>
          <p:cNvPicPr>
            <a:picLocks noChangeAspect="1"/>
          </p:cNvPicPr>
          <p:nvPr/>
        </p:nvPicPr>
        <p:blipFill>
          <a:blip r:embed="rId4"/>
          <a:stretch>
            <a:fillRect/>
          </a:stretch>
        </p:blipFill>
        <p:spPr>
          <a:xfrm>
            <a:off x="533252" y="2149512"/>
            <a:ext cx="6951596" cy="3877113"/>
          </a:xfrm>
          <a:prstGeom prst="rect">
            <a:avLst/>
          </a:prstGeom>
        </p:spPr>
      </p:pic>
      <p:pic>
        <p:nvPicPr>
          <p:cNvPr id="4" name="图片 3">
            <a:extLst>
              <a:ext uri="{FF2B5EF4-FFF2-40B4-BE49-F238E27FC236}">
                <a16:creationId xmlns:a16="http://schemas.microsoft.com/office/drawing/2014/main" id="{3FEBB557-B595-354E-95F8-E0501EC4F77D}"/>
              </a:ext>
            </a:extLst>
          </p:cNvPr>
          <p:cNvPicPr>
            <a:picLocks noChangeAspect="1"/>
          </p:cNvPicPr>
          <p:nvPr/>
        </p:nvPicPr>
        <p:blipFill>
          <a:blip r:embed="rId5"/>
          <a:stretch>
            <a:fillRect/>
          </a:stretch>
        </p:blipFill>
        <p:spPr>
          <a:xfrm>
            <a:off x="7708900" y="3203738"/>
            <a:ext cx="4483100" cy="2286000"/>
          </a:xfrm>
          <a:prstGeom prst="rect">
            <a:avLst/>
          </a:prstGeom>
        </p:spPr>
      </p:pic>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遍历的概念</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pic>
        <p:nvPicPr>
          <p:cNvPr id="4" name="图片 3">
            <a:extLst>
              <a:ext uri="{FF2B5EF4-FFF2-40B4-BE49-F238E27FC236}">
                <a16:creationId xmlns:a16="http://schemas.microsoft.com/office/drawing/2014/main" id="{11FA99FC-6F88-CD41-88F4-562E15674E48}"/>
              </a:ext>
            </a:extLst>
          </p:cNvPr>
          <p:cNvPicPr>
            <a:picLocks noChangeAspect="1"/>
          </p:cNvPicPr>
          <p:nvPr/>
        </p:nvPicPr>
        <p:blipFill>
          <a:blip r:embed="rId4"/>
          <a:stretch>
            <a:fillRect/>
          </a:stretch>
        </p:blipFill>
        <p:spPr>
          <a:xfrm>
            <a:off x="152696" y="1531089"/>
            <a:ext cx="3778401" cy="1756883"/>
          </a:xfrm>
          <a:prstGeom prst="rect">
            <a:avLst/>
          </a:prstGeom>
        </p:spPr>
      </p:pic>
      <p:pic>
        <p:nvPicPr>
          <p:cNvPr id="7" name="图片 6">
            <a:extLst>
              <a:ext uri="{FF2B5EF4-FFF2-40B4-BE49-F238E27FC236}">
                <a16:creationId xmlns:a16="http://schemas.microsoft.com/office/drawing/2014/main" id="{ECB95F58-F701-414B-B604-3577140468CC}"/>
              </a:ext>
            </a:extLst>
          </p:cNvPr>
          <p:cNvPicPr>
            <a:picLocks noChangeAspect="1"/>
          </p:cNvPicPr>
          <p:nvPr/>
        </p:nvPicPr>
        <p:blipFill>
          <a:blip r:embed="rId5"/>
          <a:stretch>
            <a:fillRect/>
          </a:stretch>
        </p:blipFill>
        <p:spPr>
          <a:xfrm>
            <a:off x="3931097" y="1476089"/>
            <a:ext cx="3956198" cy="1866881"/>
          </a:xfrm>
          <a:prstGeom prst="rect">
            <a:avLst/>
          </a:prstGeom>
        </p:spPr>
      </p:pic>
      <p:pic>
        <p:nvPicPr>
          <p:cNvPr id="8" name="图片 7">
            <a:extLst>
              <a:ext uri="{FF2B5EF4-FFF2-40B4-BE49-F238E27FC236}">
                <a16:creationId xmlns:a16="http://schemas.microsoft.com/office/drawing/2014/main" id="{2C8343DC-1AE5-E342-9751-1135AFC89C76}"/>
              </a:ext>
            </a:extLst>
          </p:cNvPr>
          <p:cNvPicPr>
            <a:picLocks noChangeAspect="1"/>
          </p:cNvPicPr>
          <p:nvPr/>
        </p:nvPicPr>
        <p:blipFill>
          <a:blip r:embed="rId6"/>
          <a:stretch>
            <a:fillRect/>
          </a:stretch>
        </p:blipFill>
        <p:spPr>
          <a:xfrm>
            <a:off x="7880207" y="1399421"/>
            <a:ext cx="3956876" cy="1756884"/>
          </a:xfrm>
          <a:prstGeom prst="rect">
            <a:avLst/>
          </a:prstGeom>
        </p:spPr>
      </p:pic>
      <p:pic>
        <p:nvPicPr>
          <p:cNvPr id="9" name="图片 8">
            <a:extLst>
              <a:ext uri="{FF2B5EF4-FFF2-40B4-BE49-F238E27FC236}">
                <a16:creationId xmlns:a16="http://schemas.microsoft.com/office/drawing/2014/main" id="{13BB1DDE-45C2-274A-884B-ABEA718CC905}"/>
              </a:ext>
            </a:extLst>
          </p:cNvPr>
          <p:cNvPicPr>
            <a:picLocks noChangeAspect="1"/>
          </p:cNvPicPr>
          <p:nvPr/>
        </p:nvPicPr>
        <p:blipFill>
          <a:blip r:embed="rId7"/>
          <a:stretch>
            <a:fillRect/>
          </a:stretch>
        </p:blipFill>
        <p:spPr>
          <a:xfrm>
            <a:off x="152696" y="3265333"/>
            <a:ext cx="3956198" cy="1821107"/>
          </a:xfrm>
          <a:prstGeom prst="rect">
            <a:avLst/>
          </a:prstGeom>
        </p:spPr>
      </p:pic>
      <p:pic>
        <p:nvPicPr>
          <p:cNvPr id="10" name="图片 9">
            <a:extLst>
              <a:ext uri="{FF2B5EF4-FFF2-40B4-BE49-F238E27FC236}">
                <a16:creationId xmlns:a16="http://schemas.microsoft.com/office/drawing/2014/main" id="{891A131E-AD83-5148-BE83-9E9355E69D8C}"/>
              </a:ext>
            </a:extLst>
          </p:cNvPr>
          <p:cNvPicPr>
            <a:picLocks noChangeAspect="1"/>
          </p:cNvPicPr>
          <p:nvPr/>
        </p:nvPicPr>
        <p:blipFill>
          <a:blip r:embed="rId8"/>
          <a:stretch>
            <a:fillRect/>
          </a:stretch>
        </p:blipFill>
        <p:spPr>
          <a:xfrm>
            <a:off x="4063126" y="3268967"/>
            <a:ext cx="3824169" cy="1835601"/>
          </a:xfrm>
          <a:prstGeom prst="rect">
            <a:avLst/>
          </a:prstGeom>
        </p:spPr>
      </p:pic>
      <p:pic>
        <p:nvPicPr>
          <p:cNvPr id="11" name="图片 10">
            <a:extLst>
              <a:ext uri="{FF2B5EF4-FFF2-40B4-BE49-F238E27FC236}">
                <a16:creationId xmlns:a16="http://schemas.microsoft.com/office/drawing/2014/main" id="{827E1C9D-D070-8246-AA6A-7592C5CD1204}"/>
              </a:ext>
            </a:extLst>
          </p:cNvPr>
          <p:cNvPicPr>
            <a:picLocks noChangeAspect="1"/>
          </p:cNvPicPr>
          <p:nvPr/>
        </p:nvPicPr>
        <p:blipFill>
          <a:blip r:embed="rId9"/>
          <a:stretch>
            <a:fillRect/>
          </a:stretch>
        </p:blipFill>
        <p:spPr>
          <a:xfrm>
            <a:off x="7813128" y="3156305"/>
            <a:ext cx="4226176" cy="1912815"/>
          </a:xfrm>
          <a:prstGeom prst="rect">
            <a:avLst/>
          </a:prstGeom>
        </p:spPr>
      </p:pic>
      <p:pic>
        <p:nvPicPr>
          <p:cNvPr id="12" name="图片 11">
            <a:extLst>
              <a:ext uri="{FF2B5EF4-FFF2-40B4-BE49-F238E27FC236}">
                <a16:creationId xmlns:a16="http://schemas.microsoft.com/office/drawing/2014/main" id="{BE25BB9F-6C92-5F4D-9559-6AC65A6D9A87}"/>
              </a:ext>
            </a:extLst>
          </p:cNvPr>
          <p:cNvPicPr>
            <a:picLocks noChangeAspect="1"/>
          </p:cNvPicPr>
          <p:nvPr/>
        </p:nvPicPr>
        <p:blipFill>
          <a:blip r:embed="rId10"/>
          <a:stretch>
            <a:fillRect/>
          </a:stretch>
        </p:blipFill>
        <p:spPr>
          <a:xfrm>
            <a:off x="129812" y="4992322"/>
            <a:ext cx="3956198" cy="1828362"/>
          </a:xfrm>
          <a:prstGeom prst="rect">
            <a:avLst/>
          </a:prstGeom>
        </p:spPr>
      </p:pic>
      <p:sp>
        <p:nvSpPr>
          <p:cNvPr id="13" name="文本框 12">
            <a:extLst>
              <a:ext uri="{FF2B5EF4-FFF2-40B4-BE49-F238E27FC236}">
                <a16:creationId xmlns:a16="http://schemas.microsoft.com/office/drawing/2014/main" id="{FB48F00B-1984-6744-AC3B-C17648CB409B}"/>
              </a:ext>
            </a:extLst>
          </p:cNvPr>
          <p:cNvSpPr txBox="1"/>
          <p:nvPr/>
        </p:nvSpPr>
        <p:spPr>
          <a:xfrm>
            <a:off x="4700113" y="5814445"/>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1204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2" name="图片 1">
            <a:extLst>
              <a:ext uri="{FF2B5EF4-FFF2-40B4-BE49-F238E27FC236}">
                <a16:creationId xmlns:a16="http://schemas.microsoft.com/office/drawing/2014/main" id="{0D7AFDDF-5A4D-CC44-AE89-22BA634B169F}"/>
              </a:ext>
            </a:extLst>
          </p:cNvPr>
          <p:cNvPicPr>
            <a:picLocks noChangeAspect="1"/>
          </p:cNvPicPr>
          <p:nvPr/>
        </p:nvPicPr>
        <p:blipFill>
          <a:blip r:embed="rId5"/>
          <a:stretch>
            <a:fillRect/>
          </a:stretch>
        </p:blipFill>
        <p:spPr>
          <a:xfrm>
            <a:off x="415498" y="1612551"/>
            <a:ext cx="4741864" cy="4663558"/>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4" name="图片 3">
            <a:extLst>
              <a:ext uri="{FF2B5EF4-FFF2-40B4-BE49-F238E27FC236}">
                <a16:creationId xmlns:a16="http://schemas.microsoft.com/office/drawing/2014/main" id="{E9815A39-D591-6345-9248-695DFCB842B6}"/>
              </a:ext>
            </a:extLst>
          </p:cNvPr>
          <p:cNvPicPr>
            <a:picLocks noChangeAspect="1"/>
          </p:cNvPicPr>
          <p:nvPr/>
        </p:nvPicPr>
        <p:blipFill>
          <a:blip r:embed="rId4"/>
          <a:stretch>
            <a:fillRect/>
          </a:stretch>
        </p:blipFill>
        <p:spPr>
          <a:xfrm>
            <a:off x="0" y="1826334"/>
            <a:ext cx="3891516" cy="1790393"/>
          </a:xfrm>
          <a:prstGeom prst="rect">
            <a:avLst/>
          </a:prstGeom>
        </p:spPr>
      </p:pic>
      <p:pic>
        <p:nvPicPr>
          <p:cNvPr id="5" name="图片 4">
            <a:extLst>
              <a:ext uri="{FF2B5EF4-FFF2-40B4-BE49-F238E27FC236}">
                <a16:creationId xmlns:a16="http://schemas.microsoft.com/office/drawing/2014/main" id="{763CE0F4-27D6-C546-A614-1CFEA889C953}"/>
              </a:ext>
            </a:extLst>
          </p:cNvPr>
          <p:cNvPicPr>
            <a:picLocks noChangeAspect="1"/>
          </p:cNvPicPr>
          <p:nvPr/>
        </p:nvPicPr>
        <p:blipFill>
          <a:blip r:embed="rId5"/>
          <a:stretch>
            <a:fillRect/>
          </a:stretch>
        </p:blipFill>
        <p:spPr>
          <a:xfrm>
            <a:off x="3891516" y="1826333"/>
            <a:ext cx="3891517" cy="1793150"/>
          </a:xfrm>
          <a:prstGeom prst="rect">
            <a:avLst/>
          </a:prstGeom>
        </p:spPr>
      </p:pic>
      <p:pic>
        <p:nvPicPr>
          <p:cNvPr id="6" name="图片 5">
            <a:extLst>
              <a:ext uri="{FF2B5EF4-FFF2-40B4-BE49-F238E27FC236}">
                <a16:creationId xmlns:a16="http://schemas.microsoft.com/office/drawing/2014/main" id="{A5391E6E-6539-1245-BBC7-33A1ED1F0793}"/>
              </a:ext>
            </a:extLst>
          </p:cNvPr>
          <p:cNvPicPr>
            <a:picLocks noChangeAspect="1"/>
          </p:cNvPicPr>
          <p:nvPr/>
        </p:nvPicPr>
        <p:blipFill>
          <a:blip r:embed="rId6"/>
          <a:stretch>
            <a:fillRect/>
          </a:stretch>
        </p:blipFill>
        <p:spPr>
          <a:xfrm>
            <a:off x="7783032" y="1823577"/>
            <a:ext cx="4000717" cy="1793150"/>
          </a:xfrm>
          <a:prstGeom prst="rect">
            <a:avLst/>
          </a:prstGeom>
        </p:spPr>
      </p:pic>
      <p:pic>
        <p:nvPicPr>
          <p:cNvPr id="7" name="图片 6">
            <a:extLst>
              <a:ext uri="{FF2B5EF4-FFF2-40B4-BE49-F238E27FC236}">
                <a16:creationId xmlns:a16="http://schemas.microsoft.com/office/drawing/2014/main" id="{ADA1A440-F0EF-D147-AC98-7E6EAF95BDAE}"/>
              </a:ext>
            </a:extLst>
          </p:cNvPr>
          <p:cNvPicPr>
            <a:picLocks noChangeAspect="1"/>
          </p:cNvPicPr>
          <p:nvPr/>
        </p:nvPicPr>
        <p:blipFill>
          <a:blip r:embed="rId7"/>
          <a:stretch>
            <a:fillRect/>
          </a:stretch>
        </p:blipFill>
        <p:spPr>
          <a:xfrm>
            <a:off x="0" y="3616727"/>
            <a:ext cx="3891516" cy="1866107"/>
          </a:xfrm>
          <a:prstGeom prst="rect">
            <a:avLst/>
          </a:prstGeom>
        </p:spPr>
      </p:pic>
      <p:pic>
        <p:nvPicPr>
          <p:cNvPr id="8" name="图片 7">
            <a:extLst>
              <a:ext uri="{FF2B5EF4-FFF2-40B4-BE49-F238E27FC236}">
                <a16:creationId xmlns:a16="http://schemas.microsoft.com/office/drawing/2014/main" id="{4674D6E4-BCC1-7E46-A768-9A04575A9288}"/>
              </a:ext>
            </a:extLst>
          </p:cNvPr>
          <p:cNvPicPr>
            <a:picLocks noChangeAspect="1"/>
          </p:cNvPicPr>
          <p:nvPr/>
        </p:nvPicPr>
        <p:blipFill>
          <a:blip r:embed="rId8"/>
          <a:stretch>
            <a:fillRect/>
          </a:stretch>
        </p:blipFill>
        <p:spPr>
          <a:xfrm>
            <a:off x="3891516" y="3616727"/>
            <a:ext cx="3891516" cy="1884714"/>
          </a:xfrm>
          <a:prstGeom prst="rect">
            <a:avLst/>
          </a:prstGeom>
        </p:spPr>
      </p:pic>
      <p:pic>
        <p:nvPicPr>
          <p:cNvPr id="9" name="图片 8">
            <a:extLst>
              <a:ext uri="{FF2B5EF4-FFF2-40B4-BE49-F238E27FC236}">
                <a16:creationId xmlns:a16="http://schemas.microsoft.com/office/drawing/2014/main" id="{60256BDD-9226-FF41-A16F-CEF21F3599B5}"/>
              </a:ext>
            </a:extLst>
          </p:cNvPr>
          <p:cNvPicPr>
            <a:picLocks noChangeAspect="1"/>
          </p:cNvPicPr>
          <p:nvPr/>
        </p:nvPicPr>
        <p:blipFill>
          <a:blip r:embed="rId9"/>
          <a:stretch>
            <a:fillRect/>
          </a:stretch>
        </p:blipFill>
        <p:spPr>
          <a:xfrm>
            <a:off x="7783031" y="3622239"/>
            <a:ext cx="3891517" cy="1884954"/>
          </a:xfrm>
          <a:prstGeom prst="rect">
            <a:avLst/>
          </a:prstGeom>
        </p:spPr>
      </p:pic>
      <p:sp>
        <p:nvSpPr>
          <p:cNvPr id="13" name="文本框 12">
            <a:extLst>
              <a:ext uri="{FF2B5EF4-FFF2-40B4-BE49-F238E27FC236}">
                <a16:creationId xmlns:a16="http://schemas.microsoft.com/office/drawing/2014/main" id="{BF74AC00-BA72-8346-9BA6-10FC098652BD}"/>
              </a:ext>
            </a:extLst>
          </p:cNvPr>
          <p:cNvSpPr txBox="1"/>
          <p:nvPr/>
        </p:nvSpPr>
        <p:spPr>
          <a:xfrm>
            <a:off x="4317341" y="6045277"/>
            <a:ext cx="2573079"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省略后面的遍历</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49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4"/>
          <a:stretch>
            <a:fillRect/>
          </a:stretch>
        </p:blipFill>
        <p:spPr>
          <a:xfrm>
            <a:off x="5836976" y="2414919"/>
            <a:ext cx="6184900" cy="2743200"/>
          </a:xfrm>
          <a:prstGeom prst="rect">
            <a:avLst/>
          </a:prstGeom>
        </p:spPr>
      </p:pic>
      <p:pic>
        <p:nvPicPr>
          <p:cNvPr id="2" name="图片 1">
            <a:extLst>
              <a:ext uri="{FF2B5EF4-FFF2-40B4-BE49-F238E27FC236}">
                <a16:creationId xmlns:a16="http://schemas.microsoft.com/office/drawing/2014/main" id="{2A8C8E4D-D553-C249-B75A-216D3384114E}"/>
              </a:ext>
            </a:extLst>
          </p:cNvPr>
          <p:cNvPicPr>
            <a:picLocks noChangeAspect="1"/>
          </p:cNvPicPr>
          <p:nvPr/>
        </p:nvPicPr>
        <p:blipFill>
          <a:blip r:embed="rId5"/>
          <a:stretch>
            <a:fillRect/>
          </a:stretch>
        </p:blipFill>
        <p:spPr>
          <a:xfrm>
            <a:off x="450407" y="1682014"/>
            <a:ext cx="4818637" cy="4893635"/>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4"/>
          <a:stretch>
            <a:fillRect/>
          </a:stretch>
        </p:blipFill>
        <p:spPr>
          <a:xfrm>
            <a:off x="5787159" y="2446754"/>
            <a:ext cx="6146800" cy="2819400"/>
          </a:xfrm>
          <a:prstGeom prst="rect">
            <a:avLst/>
          </a:prstGeom>
        </p:spPr>
      </p:pic>
      <p:pic>
        <p:nvPicPr>
          <p:cNvPr id="2" name="图片 1">
            <a:extLst>
              <a:ext uri="{FF2B5EF4-FFF2-40B4-BE49-F238E27FC236}">
                <a16:creationId xmlns:a16="http://schemas.microsoft.com/office/drawing/2014/main" id="{92C51EB5-C424-344D-86ED-C3BF37F39041}"/>
              </a:ext>
            </a:extLst>
          </p:cNvPr>
          <p:cNvPicPr>
            <a:picLocks noChangeAspect="1"/>
          </p:cNvPicPr>
          <p:nvPr/>
        </p:nvPicPr>
        <p:blipFill>
          <a:blip r:embed="rId5"/>
          <a:stretch>
            <a:fillRect/>
          </a:stretch>
        </p:blipFill>
        <p:spPr>
          <a:xfrm>
            <a:off x="487176" y="1831549"/>
            <a:ext cx="4829805" cy="4712445"/>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二叉树遍历练习</a:t>
            </a:r>
          </a:p>
        </p:txBody>
      </p:sp>
      <p:sp>
        <p:nvSpPr>
          <p:cNvPr id="5" name="椭圆 4">
            <a:extLst>
              <a:ext uri="{FF2B5EF4-FFF2-40B4-BE49-F238E27FC236}">
                <a16:creationId xmlns:a16="http://schemas.microsoft.com/office/drawing/2014/main" id="{F4CAA038-8B42-F24A-9931-5890DBB4D65A}"/>
              </a:ext>
            </a:extLst>
          </p:cNvPr>
          <p:cNvSpPr/>
          <p:nvPr/>
        </p:nvSpPr>
        <p:spPr>
          <a:xfrm>
            <a:off x="8798434" y="25494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132126"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651890" y="347678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026500" y="340950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9833343" y="437818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577711" y="539085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626010" y="531156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141965" y="303950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288509" y="303950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120422" y="398366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9913089" y="495234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141965" y="396686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622201" y="486826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916BCD-00C6-4242-850A-23F0E16C4858}"/>
              </a:ext>
            </a:extLst>
          </p:cNvPr>
          <p:cNvSpPr txBox="1"/>
          <p:nvPr/>
        </p:nvSpPr>
        <p:spPr>
          <a:xfrm>
            <a:off x="741445" y="3494567"/>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先序遍历结果是：</a:t>
            </a:r>
          </a:p>
        </p:txBody>
      </p:sp>
      <p:sp>
        <p:nvSpPr>
          <p:cNvPr id="37" name="文本框 36">
            <a:extLst>
              <a:ext uri="{FF2B5EF4-FFF2-40B4-BE49-F238E27FC236}">
                <a16:creationId xmlns:a16="http://schemas.microsoft.com/office/drawing/2014/main" id="{6F3FEA74-BC52-1F41-BE77-5EC948910BA9}"/>
              </a:ext>
            </a:extLst>
          </p:cNvPr>
          <p:cNvSpPr txBox="1"/>
          <p:nvPr/>
        </p:nvSpPr>
        <p:spPr>
          <a:xfrm>
            <a:off x="741444" y="4564176"/>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中序遍历结果是：</a:t>
            </a:r>
          </a:p>
        </p:txBody>
      </p:sp>
      <p:sp>
        <p:nvSpPr>
          <p:cNvPr id="38" name="文本框 37">
            <a:extLst>
              <a:ext uri="{FF2B5EF4-FFF2-40B4-BE49-F238E27FC236}">
                <a16:creationId xmlns:a16="http://schemas.microsoft.com/office/drawing/2014/main" id="{EDD275C9-BD92-5248-A0E6-8F169F1E25F5}"/>
              </a:ext>
            </a:extLst>
          </p:cNvPr>
          <p:cNvSpPr txBox="1"/>
          <p:nvPr/>
        </p:nvSpPr>
        <p:spPr>
          <a:xfrm>
            <a:off x="741443" y="5661585"/>
            <a:ext cx="238169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后序遍历结果是：</a:t>
            </a:r>
          </a:p>
        </p:txBody>
      </p:sp>
      <p:sp>
        <p:nvSpPr>
          <p:cNvPr id="39" name="文本框 38">
            <a:extLst>
              <a:ext uri="{FF2B5EF4-FFF2-40B4-BE49-F238E27FC236}">
                <a16:creationId xmlns:a16="http://schemas.microsoft.com/office/drawing/2014/main" id="{42217CC8-9E5C-E248-8FE9-3D9D1F9249E9}"/>
              </a:ext>
            </a:extLst>
          </p:cNvPr>
          <p:cNvSpPr txBox="1"/>
          <p:nvPr/>
        </p:nvSpPr>
        <p:spPr>
          <a:xfrm>
            <a:off x="3845287" y="3494567"/>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abdfceg</a:t>
            </a:r>
            <a:endParaRPr kumimoji="1" lang="zh-CN" altLang="en-US" sz="24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0758E4EA-CC35-724D-B9FB-AF86DEF19FA4}"/>
              </a:ext>
            </a:extLst>
          </p:cNvPr>
          <p:cNvSpPr txBox="1"/>
          <p:nvPr/>
        </p:nvSpPr>
        <p:spPr>
          <a:xfrm>
            <a:off x="3845285" y="450056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bdfagec</a:t>
            </a:r>
            <a:endParaRPr kumimoji="1" lang="zh-CN" altLang="en-US" sz="24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B0391DC2-F06F-6C40-8722-0DD3CB53E22B}"/>
              </a:ext>
            </a:extLst>
          </p:cNvPr>
          <p:cNvSpPr txBox="1"/>
          <p:nvPr/>
        </p:nvSpPr>
        <p:spPr>
          <a:xfrm>
            <a:off x="3845283" y="5624371"/>
            <a:ext cx="2381693" cy="461665"/>
          </a:xfrm>
          <a:prstGeom prst="rect">
            <a:avLst/>
          </a:prstGeom>
          <a:noFill/>
        </p:spPr>
        <p:txBody>
          <a:bodyPr wrap="square" rtlCol="0">
            <a:spAutoFit/>
          </a:bodyPr>
          <a:lstStyle/>
          <a:p>
            <a:r>
              <a:rPr kumimoji="1" lang="en-US" altLang="zh-CN" sz="2400" dirty="0" err="1">
                <a:latin typeface="Microsoft YaHei" panose="020B0503020204020204" pitchFamily="34" charset="-122"/>
                <a:ea typeface="Microsoft YaHei" panose="020B0503020204020204" pitchFamily="34" charset="-122"/>
              </a:rPr>
              <a:t>fdbgeca</a:t>
            </a:r>
            <a:endParaRPr kumimoji="1" lang="zh-CN" altLang="en-US" sz="2400"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A5E64720-6EF8-454E-9367-C0BD6E216703}"/>
              </a:ext>
            </a:extLst>
          </p:cNvPr>
          <p:cNvSpPr txBox="1"/>
          <p:nvPr/>
        </p:nvSpPr>
        <p:spPr>
          <a:xfrm>
            <a:off x="10185986" y="463579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7887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二叉树遍历思考</a:t>
            </a:r>
          </a:p>
        </p:txBody>
      </p:sp>
      <p:sp>
        <p:nvSpPr>
          <p:cNvPr id="5" name="椭圆 4">
            <a:extLst>
              <a:ext uri="{FF2B5EF4-FFF2-40B4-BE49-F238E27FC236}">
                <a16:creationId xmlns:a16="http://schemas.microsoft.com/office/drawing/2014/main" id="{F4CAA038-8B42-F24A-9931-5890DBB4D65A}"/>
              </a:ext>
            </a:extLst>
          </p:cNvPr>
          <p:cNvSpPr/>
          <p:nvPr/>
        </p:nvSpPr>
        <p:spPr>
          <a:xfrm>
            <a:off x="9074882" y="246436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椭圆 5">
            <a:extLst>
              <a:ext uri="{FF2B5EF4-FFF2-40B4-BE49-F238E27FC236}">
                <a16:creationId xmlns:a16="http://schemas.microsoft.com/office/drawing/2014/main" id="{34F5CA4A-5C0D-C84D-BFCF-071D62E6356C}"/>
              </a:ext>
            </a:extLst>
          </p:cNvPr>
          <p:cNvSpPr/>
          <p:nvPr/>
        </p:nvSpPr>
        <p:spPr>
          <a:xfrm>
            <a:off x="8408574"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 name="椭圆 6">
            <a:extLst>
              <a:ext uri="{FF2B5EF4-FFF2-40B4-BE49-F238E27FC236}">
                <a16:creationId xmlns:a16="http://schemas.microsoft.com/office/drawing/2014/main" id="{26872108-248D-5A45-9673-6C36AB776230}"/>
              </a:ext>
            </a:extLst>
          </p:cNvPr>
          <p:cNvSpPr/>
          <p:nvPr/>
        </p:nvSpPr>
        <p:spPr>
          <a:xfrm>
            <a:off x="7928338" y="339172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 name="椭圆 7">
            <a:extLst>
              <a:ext uri="{FF2B5EF4-FFF2-40B4-BE49-F238E27FC236}">
                <a16:creationId xmlns:a16="http://schemas.microsoft.com/office/drawing/2014/main" id="{A0A62686-5A54-0B46-A7F4-2073BBF314A2}"/>
              </a:ext>
            </a:extLst>
          </p:cNvPr>
          <p:cNvSpPr/>
          <p:nvPr/>
        </p:nvSpPr>
        <p:spPr>
          <a:xfrm>
            <a:off x="10302948" y="3324444"/>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 name="椭圆 8">
            <a:extLst>
              <a:ext uri="{FF2B5EF4-FFF2-40B4-BE49-F238E27FC236}">
                <a16:creationId xmlns:a16="http://schemas.microsoft.com/office/drawing/2014/main" id="{AD4956FF-FFFD-4047-825F-EE40C047B82A}"/>
              </a:ext>
            </a:extLst>
          </p:cNvPr>
          <p:cNvSpPr/>
          <p:nvPr/>
        </p:nvSpPr>
        <p:spPr>
          <a:xfrm>
            <a:off x="10109791" y="4293128"/>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0" name="椭圆 9">
            <a:extLst>
              <a:ext uri="{FF2B5EF4-FFF2-40B4-BE49-F238E27FC236}">
                <a16:creationId xmlns:a16="http://schemas.microsoft.com/office/drawing/2014/main" id="{E0375AE1-9A03-9742-8611-A5EFDA02FD0A}"/>
              </a:ext>
            </a:extLst>
          </p:cNvPr>
          <p:cNvSpPr/>
          <p:nvPr/>
        </p:nvSpPr>
        <p:spPr>
          <a:xfrm>
            <a:off x="8854159" y="5305796"/>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11" name="椭圆 10">
            <a:extLst>
              <a:ext uri="{FF2B5EF4-FFF2-40B4-BE49-F238E27FC236}">
                <a16:creationId xmlns:a16="http://schemas.microsoft.com/office/drawing/2014/main" id="{F65A3150-5760-FA4A-AE83-77D8EBA196D8}"/>
              </a:ext>
            </a:extLst>
          </p:cNvPr>
          <p:cNvSpPr/>
          <p:nvPr/>
        </p:nvSpPr>
        <p:spPr>
          <a:xfrm>
            <a:off x="9902458" y="5226501"/>
            <a:ext cx="574158" cy="574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13" name="直线连接符 12">
            <a:extLst>
              <a:ext uri="{FF2B5EF4-FFF2-40B4-BE49-F238E27FC236}">
                <a16:creationId xmlns:a16="http://schemas.microsoft.com/office/drawing/2014/main" id="{19983C20-5C6D-9344-B26F-498DCA012246}"/>
              </a:ext>
            </a:extLst>
          </p:cNvPr>
          <p:cNvCxnSpPr>
            <a:cxnSpLocks/>
            <a:stCxn id="5" idx="3"/>
            <a:endCxn id="7" idx="7"/>
          </p:cNvCxnSpPr>
          <p:nvPr/>
        </p:nvCxnSpPr>
        <p:spPr>
          <a:xfrm flipH="1">
            <a:off x="8418413" y="2954443"/>
            <a:ext cx="740552" cy="52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84F0B32-D5F3-4D49-AF4D-D6E475391AD6}"/>
              </a:ext>
            </a:extLst>
          </p:cNvPr>
          <p:cNvCxnSpPr>
            <a:stCxn id="5" idx="5"/>
            <a:endCxn id="8" idx="1"/>
          </p:cNvCxnSpPr>
          <p:nvPr/>
        </p:nvCxnSpPr>
        <p:spPr>
          <a:xfrm>
            <a:off x="9564957" y="2954443"/>
            <a:ext cx="822074" cy="454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248963B-7347-BB4A-9794-56309AC091FF}"/>
              </a:ext>
            </a:extLst>
          </p:cNvPr>
          <p:cNvCxnSpPr>
            <a:cxnSpLocks/>
            <a:stCxn id="8" idx="4"/>
            <a:endCxn id="9" idx="0"/>
          </p:cNvCxnSpPr>
          <p:nvPr/>
        </p:nvCxnSpPr>
        <p:spPr>
          <a:xfrm flipH="1">
            <a:off x="10396870" y="3898602"/>
            <a:ext cx="193157" cy="394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F3DC863C-033A-F64C-8D48-28FBD68754EB}"/>
              </a:ext>
            </a:extLst>
          </p:cNvPr>
          <p:cNvCxnSpPr>
            <a:cxnSpLocks/>
            <a:stCxn id="9" idx="4"/>
            <a:endCxn id="11" idx="0"/>
          </p:cNvCxnSpPr>
          <p:nvPr/>
        </p:nvCxnSpPr>
        <p:spPr>
          <a:xfrm flipH="1">
            <a:off x="10189537" y="4867286"/>
            <a:ext cx="207333" cy="35921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形 25" descr="有想法的人">
            <a:extLst>
              <a:ext uri="{FF2B5EF4-FFF2-40B4-BE49-F238E27FC236}">
                <a16:creationId xmlns:a16="http://schemas.microsoft.com/office/drawing/2014/main" id="{D258BAC3-2CD6-ED47-AE98-CCEBDA807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201" y="1835238"/>
            <a:ext cx="914400" cy="914400"/>
          </a:xfrm>
          <a:prstGeom prst="rect">
            <a:avLst/>
          </a:prstGeom>
        </p:spPr>
      </p:pic>
      <p:cxnSp>
        <p:nvCxnSpPr>
          <p:cNvPr id="29" name="直线连接符 28">
            <a:extLst>
              <a:ext uri="{FF2B5EF4-FFF2-40B4-BE49-F238E27FC236}">
                <a16:creationId xmlns:a16="http://schemas.microsoft.com/office/drawing/2014/main" id="{51DFD241-789B-8A40-ABB8-7E2D754A270D}"/>
              </a:ext>
            </a:extLst>
          </p:cNvPr>
          <p:cNvCxnSpPr>
            <a:stCxn id="7" idx="5"/>
            <a:endCxn id="6" idx="0"/>
          </p:cNvCxnSpPr>
          <p:nvPr/>
        </p:nvCxnSpPr>
        <p:spPr>
          <a:xfrm>
            <a:off x="8418413" y="3881801"/>
            <a:ext cx="277240" cy="41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ADB07ED-2B65-C547-AA71-C69CDEA25475}"/>
              </a:ext>
            </a:extLst>
          </p:cNvPr>
          <p:cNvCxnSpPr>
            <a:cxnSpLocks/>
            <a:stCxn id="6" idx="5"/>
            <a:endCxn id="10" idx="0"/>
          </p:cNvCxnSpPr>
          <p:nvPr/>
        </p:nvCxnSpPr>
        <p:spPr>
          <a:xfrm>
            <a:off x="8898649" y="4783203"/>
            <a:ext cx="242589" cy="522593"/>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5E64720-6EF8-454E-9367-C0BD6E216703}"/>
              </a:ext>
            </a:extLst>
          </p:cNvPr>
          <p:cNvSpPr txBox="1"/>
          <p:nvPr/>
        </p:nvSpPr>
        <p:spPr>
          <a:xfrm>
            <a:off x="10462434" y="4550733"/>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1CB10A4-7B75-1942-913D-42A61F868383}"/>
              </a:ext>
            </a:extLst>
          </p:cNvPr>
          <p:cNvSpPr txBox="1"/>
          <p:nvPr/>
        </p:nvSpPr>
        <p:spPr>
          <a:xfrm>
            <a:off x="1212112" y="3038526"/>
            <a:ext cx="5747673" cy="1938992"/>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给你一颗创建好的树</a:t>
            </a:r>
            <a:r>
              <a:rPr kumimoji="1" lang="en-US" altLang="zh-CN" sz="2400" dirty="0">
                <a:latin typeface="Microsoft YaHei" panose="020B0503020204020204" pitchFamily="34" charset="-122"/>
                <a:ea typeface="Microsoft YaHei" panose="020B0503020204020204" pitchFamily="34" charset="-122"/>
              </a:rPr>
              <a:t>(root</a:t>
            </a:r>
            <a:r>
              <a:rPr kumimoji="1" lang="zh-CN" altLang="en-US" sz="2400" dirty="0">
                <a:latin typeface="Microsoft YaHei" panose="020B0503020204020204" pitchFamily="34" charset="-122"/>
                <a:ea typeface="Microsoft YaHei" panose="020B0503020204020204" pitchFamily="34" charset="-122"/>
              </a:rPr>
              <a:t>结点</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，判断一个给定序列是否是这棵树的 先序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中序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后序 遍历？</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比如 </a:t>
            </a:r>
            <a:r>
              <a:rPr kumimoji="1" lang="en-US" altLang="zh-CN" sz="2400" dirty="0" err="1">
                <a:latin typeface="Microsoft YaHei" panose="020B0503020204020204" pitchFamily="34" charset="-122"/>
                <a:ea typeface="Microsoft YaHei" panose="020B0503020204020204" pitchFamily="34" charset="-122"/>
              </a:rPr>
              <a:t>bdfagec</a:t>
            </a:r>
            <a:r>
              <a:rPr kumimoji="1" lang="zh-CN" altLang="en-US" sz="2400" dirty="0">
                <a:latin typeface="Microsoft YaHei" panose="020B0503020204020204" pitchFamily="34" charset="-122"/>
                <a:ea typeface="Microsoft YaHei" panose="020B0503020204020204" pitchFamily="34" charset="-122"/>
              </a:rPr>
              <a:t> 是不是右图树的中序遍历？</a:t>
            </a:r>
          </a:p>
        </p:txBody>
      </p:sp>
    </p:spTree>
    <p:extLst>
      <p:ext uri="{BB962C8B-B14F-4D97-AF65-F5344CB8AC3E}">
        <p14:creationId xmlns:p14="http://schemas.microsoft.com/office/powerpoint/2010/main" val="420421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sp>
        <p:nvSpPr>
          <p:cNvPr id="7" name="TextBox 4">
            <a:extLst>
              <a:ext uri="{FF2B5EF4-FFF2-40B4-BE49-F238E27FC236}">
                <a16:creationId xmlns:a16="http://schemas.microsoft.com/office/drawing/2014/main" id="{82454609-9D8E-3E48-A309-335542831CCA}"/>
              </a:ext>
            </a:extLst>
          </p:cNvPr>
          <p:cNvSpPr txBox="1"/>
          <p:nvPr/>
        </p:nvSpPr>
        <p:spPr>
          <a:xfrm>
            <a:off x="1776011" y="5902313"/>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4"/>
          <a:stretch>
            <a:fillRect/>
          </a:stretch>
        </p:blipFill>
        <p:spPr>
          <a:xfrm>
            <a:off x="5792080" y="1760948"/>
            <a:ext cx="5953510" cy="4515162"/>
          </a:xfrm>
          <a:prstGeom prst="rect">
            <a:avLst/>
          </a:prstGeom>
        </p:spPr>
      </p:pic>
      <p:pic>
        <p:nvPicPr>
          <p:cNvPr id="2" name="图片 1">
            <a:extLst>
              <a:ext uri="{FF2B5EF4-FFF2-40B4-BE49-F238E27FC236}">
                <a16:creationId xmlns:a16="http://schemas.microsoft.com/office/drawing/2014/main" id="{8DD689A9-B7B9-1646-A74D-2827993EBDA2}"/>
              </a:ext>
            </a:extLst>
          </p:cNvPr>
          <p:cNvPicPr>
            <a:picLocks noChangeAspect="1"/>
          </p:cNvPicPr>
          <p:nvPr/>
        </p:nvPicPr>
        <p:blipFill>
          <a:blip r:embed="rId5"/>
          <a:stretch>
            <a:fillRect/>
          </a:stretch>
        </p:blipFill>
        <p:spPr>
          <a:xfrm>
            <a:off x="909379" y="1760948"/>
            <a:ext cx="3683886" cy="3815977"/>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3465972448"/>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是否可行？</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如何从无到有创建一棵二叉树，输入方式有</a:t>
            </a:r>
            <a:r>
              <a:rPr kumimoji="1" lang="en-US" altLang="zh-CN" sz="2800" dirty="0">
                <a:latin typeface="Microsoft YaHei" panose="020B0503020204020204" pitchFamily="34" charset="-122"/>
                <a:ea typeface="Microsoft YaHei" panose="020B0503020204020204" pitchFamily="34" charset="-122"/>
              </a:rPr>
              <a:t>2</a:t>
            </a:r>
            <a:r>
              <a:rPr kumimoji="1" lang="zh-CN" altLang="en-US" sz="2800" dirty="0">
                <a:latin typeface="Microsoft YaHei" panose="020B0503020204020204" pitchFamily="34" charset="-122"/>
                <a:ea typeface="Microsoft YaHei" panose="020B0503020204020204" pitchFamily="34" charset="-122"/>
              </a:rPr>
              <a:t>种</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9736194" y="4553640"/>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pic>
        <p:nvPicPr>
          <p:cNvPr id="5" name="图片 4">
            <a:extLst>
              <a:ext uri="{FF2B5EF4-FFF2-40B4-BE49-F238E27FC236}">
                <a16:creationId xmlns:a16="http://schemas.microsoft.com/office/drawing/2014/main" id="{3932B89E-7032-0F4B-88CA-48163900915A}"/>
              </a:ext>
            </a:extLst>
          </p:cNvPr>
          <p:cNvPicPr>
            <a:picLocks noChangeAspect="1"/>
          </p:cNvPicPr>
          <p:nvPr/>
        </p:nvPicPr>
        <p:blipFill>
          <a:blip r:embed="rId4"/>
          <a:stretch>
            <a:fillRect/>
          </a:stretch>
        </p:blipFill>
        <p:spPr>
          <a:xfrm>
            <a:off x="1470521" y="3875810"/>
            <a:ext cx="6845300" cy="2400300"/>
          </a:xfrm>
          <a:prstGeom prst="rect">
            <a:avLst/>
          </a:prstGeom>
        </p:spPr>
      </p:pic>
      <p:sp>
        <p:nvSpPr>
          <p:cNvPr id="6" name="文本框 5">
            <a:extLst>
              <a:ext uri="{FF2B5EF4-FFF2-40B4-BE49-F238E27FC236}">
                <a16:creationId xmlns:a16="http://schemas.microsoft.com/office/drawing/2014/main" id="{025B4C4E-0742-484F-9B7E-11ECD70BDC0A}"/>
              </a:ext>
            </a:extLst>
          </p:cNvPr>
          <p:cNvSpPr txBox="1"/>
          <p:nvPr/>
        </p:nvSpPr>
        <p:spPr>
          <a:xfrm>
            <a:off x="9456204" y="5221819"/>
            <a:ext cx="2445488" cy="707886"/>
          </a:xfrm>
          <a:prstGeom prst="rect">
            <a:avLst/>
          </a:prstGeom>
          <a:solidFill>
            <a:schemeClr val="accent2"/>
          </a:solidFill>
          <a:ln>
            <a:solidFill>
              <a:schemeClr val="accent2"/>
            </a:solidFill>
          </a:ln>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先序遍历顺序输入</a:t>
            </a:r>
            <a:r>
              <a:rPr kumimoji="1" lang="en-US" altLang="zh-CN" sz="2000" dirty="0">
                <a:solidFill>
                  <a:schemeClr val="bg1"/>
                </a:solidFill>
                <a:latin typeface="Microsoft YaHei" panose="020B0503020204020204" pitchFamily="34" charset="-122"/>
                <a:ea typeface="Microsoft YaHei" panose="020B0503020204020204" pitchFamily="34" charset="-122"/>
              </a:rPr>
              <a:t>AB#D##C##</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28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EFF1923-5DD6-7D40-AA86-A4F9B31A9A7F}"/>
              </a:ext>
            </a:extLst>
          </p:cNvPr>
          <p:cNvPicPr>
            <a:picLocks noChangeAspect="1"/>
          </p:cNvPicPr>
          <p:nvPr/>
        </p:nvPicPr>
        <p:blipFill>
          <a:blip r:embed="rId4"/>
          <a:stretch>
            <a:fillRect/>
          </a:stretch>
        </p:blipFill>
        <p:spPr>
          <a:xfrm>
            <a:off x="2939311" y="2317898"/>
            <a:ext cx="6348930" cy="3353029"/>
          </a:xfrm>
          <a:prstGeom prst="rect">
            <a:avLst/>
          </a:prstGeom>
        </p:spPr>
      </p:pic>
      <p:sp>
        <p:nvSpPr>
          <p:cNvPr id="4" name="文本框 3">
            <a:extLst>
              <a:ext uri="{FF2B5EF4-FFF2-40B4-BE49-F238E27FC236}">
                <a16:creationId xmlns:a16="http://schemas.microsoft.com/office/drawing/2014/main" id="{33953FF0-9E6F-C046-B3AF-E81DB8551D99}"/>
              </a:ext>
            </a:extLst>
          </p:cNvPr>
          <p:cNvSpPr txBox="1"/>
          <p:nvPr/>
        </p:nvSpPr>
        <p:spPr>
          <a:xfrm>
            <a:off x="4618074" y="5881141"/>
            <a:ext cx="2955851"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棵树组成的小树林</a:t>
            </a:r>
          </a:p>
        </p:txBody>
      </p:sp>
    </p:spTree>
    <p:extLst>
      <p:ext uri="{BB962C8B-B14F-4D97-AF65-F5344CB8AC3E}">
        <p14:creationId xmlns:p14="http://schemas.microsoft.com/office/powerpoint/2010/main" val="3306724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pic>
        <p:nvPicPr>
          <p:cNvPr id="4" name="图片 3">
            <a:extLst>
              <a:ext uri="{FF2B5EF4-FFF2-40B4-BE49-F238E27FC236}">
                <a16:creationId xmlns:a16="http://schemas.microsoft.com/office/drawing/2014/main" id="{9574155E-800B-C84D-A037-6EF579F89610}"/>
              </a:ext>
            </a:extLst>
          </p:cNvPr>
          <p:cNvPicPr>
            <a:picLocks noChangeAspect="1"/>
          </p:cNvPicPr>
          <p:nvPr/>
        </p:nvPicPr>
        <p:blipFill>
          <a:blip r:embed="rId4"/>
          <a:stretch>
            <a:fillRect/>
          </a:stretch>
        </p:blipFill>
        <p:spPr>
          <a:xfrm>
            <a:off x="2232837" y="4989749"/>
            <a:ext cx="7088668" cy="1286361"/>
          </a:xfrm>
          <a:prstGeom prst="rect">
            <a:avLst/>
          </a:prstGeom>
        </p:spPr>
      </p:pic>
    </p:spTree>
    <p:extLst>
      <p:ext uri="{BB962C8B-B14F-4D97-AF65-F5344CB8AC3E}">
        <p14:creationId xmlns:p14="http://schemas.microsoft.com/office/powerpoint/2010/main" val="65478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72DC534A-D0DA-7347-A434-DDACAA67DAD3}"/>
              </a:ext>
            </a:extLst>
          </p:cNvPr>
          <p:cNvPicPr>
            <a:picLocks noChangeAspect="1"/>
          </p:cNvPicPr>
          <p:nvPr/>
        </p:nvPicPr>
        <p:blipFill>
          <a:blip r:embed="rId4"/>
          <a:stretch>
            <a:fillRect/>
          </a:stretch>
        </p:blipFill>
        <p:spPr>
          <a:xfrm>
            <a:off x="1066483" y="1969976"/>
            <a:ext cx="2650077" cy="3613741"/>
          </a:xfrm>
          <a:prstGeom prst="rect">
            <a:avLst/>
          </a:prstGeom>
        </p:spPr>
      </p:pic>
      <p:pic>
        <p:nvPicPr>
          <p:cNvPr id="4" name="图片 3">
            <a:extLst>
              <a:ext uri="{FF2B5EF4-FFF2-40B4-BE49-F238E27FC236}">
                <a16:creationId xmlns:a16="http://schemas.microsoft.com/office/drawing/2014/main" id="{9A963BE3-AEC0-A246-ACEB-9240BC238259}"/>
              </a:ext>
            </a:extLst>
          </p:cNvPr>
          <p:cNvPicPr>
            <a:picLocks noChangeAspect="1"/>
          </p:cNvPicPr>
          <p:nvPr/>
        </p:nvPicPr>
        <p:blipFill>
          <a:blip r:embed="rId5"/>
          <a:stretch>
            <a:fillRect/>
          </a:stretch>
        </p:blipFill>
        <p:spPr>
          <a:xfrm>
            <a:off x="5116292" y="1758970"/>
            <a:ext cx="6718300" cy="4445000"/>
          </a:xfrm>
          <a:prstGeom prst="rect">
            <a:avLst/>
          </a:prstGeom>
        </p:spPr>
      </p:pic>
      <p:sp>
        <p:nvSpPr>
          <p:cNvPr id="6" name="文本框 5">
            <a:extLst>
              <a:ext uri="{FF2B5EF4-FFF2-40B4-BE49-F238E27FC236}">
                <a16:creationId xmlns:a16="http://schemas.microsoft.com/office/drawing/2014/main" id="{11B48685-0453-8347-BB44-5BCCA755EA85}"/>
              </a:ext>
            </a:extLst>
          </p:cNvPr>
          <p:cNvSpPr txBox="1"/>
          <p:nvPr/>
        </p:nvSpPr>
        <p:spPr>
          <a:xfrm>
            <a:off x="1300399" y="5909973"/>
            <a:ext cx="212328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打印成绩程序</a:t>
            </a:r>
          </a:p>
        </p:txBody>
      </p:sp>
    </p:spTree>
    <p:extLst>
      <p:ext uri="{BB962C8B-B14F-4D97-AF65-F5344CB8AC3E}">
        <p14:creationId xmlns:p14="http://schemas.microsoft.com/office/powerpoint/2010/main" val="306235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830997"/>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（成绩</a:t>
            </a:r>
            <a:r>
              <a:rPr kumimoji="1" lang="en-US" altLang="zh-CN" sz="2400" dirty="0">
                <a:latin typeface="Microsoft YaHei" panose="020B0503020204020204" pitchFamily="34" charset="-122"/>
                <a:ea typeface="Microsoft YaHei" panose="020B0503020204020204" pitchFamily="34" charset="-122"/>
              </a:rPr>
              <a:t>≥70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pic>
        <p:nvPicPr>
          <p:cNvPr id="5" name="图片 4">
            <a:extLst>
              <a:ext uri="{FF2B5EF4-FFF2-40B4-BE49-F238E27FC236}">
                <a16:creationId xmlns:a16="http://schemas.microsoft.com/office/drawing/2014/main" id="{18A54D8A-FA86-B741-B0C3-6B9FA893FAC9}"/>
              </a:ext>
            </a:extLst>
          </p:cNvPr>
          <p:cNvPicPr>
            <a:picLocks noChangeAspect="1"/>
          </p:cNvPicPr>
          <p:nvPr/>
        </p:nvPicPr>
        <p:blipFill>
          <a:blip r:embed="rId4"/>
          <a:stretch>
            <a:fillRect/>
          </a:stretch>
        </p:blipFill>
        <p:spPr>
          <a:xfrm>
            <a:off x="1856119" y="2870241"/>
            <a:ext cx="9101883" cy="1954176"/>
          </a:xfrm>
          <a:prstGeom prst="rect">
            <a:avLst/>
          </a:prstGeom>
        </p:spPr>
      </p:pic>
    </p:spTree>
    <p:extLst>
      <p:ext uri="{BB962C8B-B14F-4D97-AF65-F5344CB8AC3E}">
        <p14:creationId xmlns:p14="http://schemas.microsoft.com/office/powerpoint/2010/main" val="29754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909482" y="5075781"/>
            <a:ext cx="5186517" cy="1200329"/>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这个逻辑顺序，对于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次就够了，遍历所有学生的判断次数总数要比</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少不少。 </a:t>
            </a:r>
            <a:endParaRPr kumimoji="1" lang="en-US" altLang="zh-CN" sz="2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AD94A441-D3F1-8C43-8EFE-F29BD3D8048C}"/>
              </a:ext>
            </a:extLst>
          </p:cNvPr>
          <p:cNvPicPr>
            <a:picLocks noChangeAspect="1"/>
          </p:cNvPicPr>
          <p:nvPr/>
        </p:nvPicPr>
        <p:blipFill>
          <a:blip r:embed="rId4"/>
          <a:stretch>
            <a:fillRect/>
          </a:stretch>
        </p:blipFill>
        <p:spPr>
          <a:xfrm>
            <a:off x="0" y="2005950"/>
            <a:ext cx="6530783" cy="2846100"/>
          </a:xfrm>
          <a:prstGeom prst="rect">
            <a:avLst/>
          </a:prstGeom>
        </p:spPr>
      </p:pic>
      <p:pic>
        <p:nvPicPr>
          <p:cNvPr id="8" name="图片 7">
            <a:extLst>
              <a:ext uri="{FF2B5EF4-FFF2-40B4-BE49-F238E27FC236}">
                <a16:creationId xmlns:a16="http://schemas.microsoft.com/office/drawing/2014/main" id="{3EDD900E-D158-0D47-9BDF-073E3AA3A1E0}"/>
              </a:ext>
            </a:extLst>
          </p:cNvPr>
          <p:cNvPicPr>
            <a:picLocks noChangeAspect="1"/>
          </p:cNvPicPr>
          <p:nvPr/>
        </p:nvPicPr>
        <p:blipFill>
          <a:blip r:embed="rId5"/>
          <a:stretch>
            <a:fillRect/>
          </a:stretch>
        </p:blipFill>
        <p:spPr>
          <a:xfrm>
            <a:off x="6734268" y="2005950"/>
            <a:ext cx="5323342" cy="4437380"/>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pic>
        <p:nvPicPr>
          <p:cNvPr id="2" name="图片 1">
            <a:extLst>
              <a:ext uri="{FF2B5EF4-FFF2-40B4-BE49-F238E27FC236}">
                <a16:creationId xmlns:a16="http://schemas.microsoft.com/office/drawing/2014/main" id="{EB85B798-6894-FB48-9FAD-2E973A7984EF}"/>
              </a:ext>
            </a:extLst>
          </p:cNvPr>
          <p:cNvPicPr>
            <a:picLocks noChangeAspect="1"/>
          </p:cNvPicPr>
          <p:nvPr/>
        </p:nvPicPr>
        <p:blipFill>
          <a:blip r:embed="rId4"/>
          <a:stretch>
            <a:fillRect/>
          </a:stretch>
        </p:blipFill>
        <p:spPr>
          <a:xfrm>
            <a:off x="2895600" y="1555750"/>
            <a:ext cx="6400800" cy="3746500"/>
          </a:xfrm>
          <a:prstGeom prst="rect">
            <a:avLst/>
          </a:prstGeom>
        </p:spPr>
      </p:pic>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037EBC7-8274-D242-B0BE-2826B74D880E}"/>
              </a:ext>
            </a:extLst>
          </p:cNvPr>
          <p:cNvPicPr>
            <a:picLocks noChangeAspect="1"/>
          </p:cNvPicPr>
          <p:nvPr/>
        </p:nvPicPr>
        <p:blipFill>
          <a:blip r:embed="rId4"/>
          <a:stretch>
            <a:fillRect/>
          </a:stretch>
        </p:blipFill>
        <p:spPr>
          <a:xfrm>
            <a:off x="2895599" y="1555750"/>
            <a:ext cx="6801293" cy="3980916"/>
          </a:xfrm>
          <a:prstGeom prst="rect">
            <a:avLst/>
          </a:prstGeom>
        </p:spPr>
      </p:pic>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sp>
        <p:nvSpPr>
          <p:cNvPr id="12" name="右箭头 11">
            <a:extLst>
              <a:ext uri="{FF2B5EF4-FFF2-40B4-BE49-F238E27FC236}">
                <a16:creationId xmlns:a16="http://schemas.microsoft.com/office/drawing/2014/main" id="{4A77907E-6FFC-5F4E-A87B-CB6CFEB0FFAD}"/>
              </a:ext>
            </a:extLst>
          </p:cNvPr>
          <p:cNvSpPr/>
          <p:nvPr/>
        </p:nvSpPr>
        <p:spPr>
          <a:xfrm>
            <a:off x="2804824" y="5209212"/>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9332379" y="505177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6058691" y="5072671"/>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21EA35E-848F-EE49-BD8C-EF85F24623E1}"/>
              </a:ext>
            </a:extLst>
          </p:cNvPr>
          <p:cNvPicPr>
            <a:picLocks noChangeAspect="1"/>
          </p:cNvPicPr>
          <p:nvPr/>
        </p:nvPicPr>
        <p:blipFill>
          <a:blip r:embed="rId4"/>
          <a:stretch>
            <a:fillRect/>
          </a:stretch>
        </p:blipFill>
        <p:spPr>
          <a:xfrm>
            <a:off x="150019" y="4540795"/>
            <a:ext cx="2493386" cy="1735643"/>
          </a:xfrm>
          <a:prstGeom prst="rect">
            <a:avLst/>
          </a:prstGeom>
        </p:spPr>
      </p:pic>
      <p:pic>
        <p:nvPicPr>
          <p:cNvPr id="4" name="图片 3">
            <a:extLst>
              <a:ext uri="{FF2B5EF4-FFF2-40B4-BE49-F238E27FC236}">
                <a16:creationId xmlns:a16="http://schemas.microsoft.com/office/drawing/2014/main" id="{AC04D199-5FDF-CA4D-8631-AFDFC63318E7}"/>
              </a:ext>
            </a:extLst>
          </p:cNvPr>
          <p:cNvPicPr>
            <a:picLocks noChangeAspect="1"/>
          </p:cNvPicPr>
          <p:nvPr/>
        </p:nvPicPr>
        <p:blipFill>
          <a:blip r:embed="rId5"/>
          <a:stretch>
            <a:fillRect/>
          </a:stretch>
        </p:blipFill>
        <p:spPr>
          <a:xfrm>
            <a:off x="3545521" y="4435513"/>
            <a:ext cx="2409357" cy="1946209"/>
          </a:xfrm>
          <a:prstGeom prst="rect">
            <a:avLst/>
          </a:prstGeom>
        </p:spPr>
      </p:pic>
      <p:pic>
        <p:nvPicPr>
          <p:cNvPr id="6" name="图片 5">
            <a:extLst>
              <a:ext uri="{FF2B5EF4-FFF2-40B4-BE49-F238E27FC236}">
                <a16:creationId xmlns:a16="http://schemas.microsoft.com/office/drawing/2014/main" id="{25CFE5D1-B4F9-CF4F-93D5-CA4ECE97ED21}"/>
              </a:ext>
            </a:extLst>
          </p:cNvPr>
          <p:cNvPicPr>
            <a:picLocks noChangeAspect="1"/>
          </p:cNvPicPr>
          <p:nvPr/>
        </p:nvPicPr>
        <p:blipFill>
          <a:blip r:embed="rId6"/>
          <a:stretch>
            <a:fillRect/>
          </a:stretch>
        </p:blipFill>
        <p:spPr>
          <a:xfrm>
            <a:off x="6819209" y="4257102"/>
            <a:ext cx="2409357" cy="2156994"/>
          </a:xfrm>
          <a:prstGeom prst="rect">
            <a:avLst/>
          </a:prstGeom>
        </p:spPr>
      </p:pic>
      <p:pic>
        <p:nvPicPr>
          <p:cNvPr id="8" name="图片 7">
            <a:extLst>
              <a:ext uri="{FF2B5EF4-FFF2-40B4-BE49-F238E27FC236}">
                <a16:creationId xmlns:a16="http://schemas.microsoft.com/office/drawing/2014/main" id="{77E27A00-45D8-CD4D-B25A-8DC2ACA90B49}"/>
              </a:ext>
            </a:extLst>
          </p:cNvPr>
          <p:cNvPicPr>
            <a:picLocks noChangeAspect="1"/>
          </p:cNvPicPr>
          <p:nvPr/>
        </p:nvPicPr>
        <p:blipFill>
          <a:blip r:embed="rId7"/>
          <a:stretch>
            <a:fillRect/>
          </a:stretch>
        </p:blipFill>
        <p:spPr>
          <a:xfrm>
            <a:off x="10092897" y="4162627"/>
            <a:ext cx="2092872" cy="2219095"/>
          </a:xfrm>
          <a:prstGeom prst="rect">
            <a:avLst/>
          </a:prstGeom>
        </p:spPr>
      </p:pic>
      <p:sp>
        <p:nvSpPr>
          <p:cNvPr id="11" name="椭圆 10">
            <a:extLst>
              <a:ext uri="{FF2B5EF4-FFF2-40B4-BE49-F238E27FC236}">
                <a16:creationId xmlns:a16="http://schemas.microsoft.com/office/drawing/2014/main" id="{3C75AC5B-A454-A944-8CA4-0B1AF619DACE}"/>
              </a:ext>
            </a:extLst>
          </p:cNvPr>
          <p:cNvSpPr/>
          <p:nvPr/>
        </p:nvSpPr>
        <p:spPr>
          <a:xfrm>
            <a:off x="4444409"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A092AEFD-1D91-794C-A829-DE89B295978B}"/>
              </a:ext>
            </a:extLst>
          </p:cNvPr>
          <p:cNvSpPr txBox="1"/>
          <p:nvPr/>
        </p:nvSpPr>
        <p:spPr>
          <a:xfrm>
            <a:off x="4503000" y="2335252"/>
            <a:ext cx="505267" cy="369332"/>
          </a:xfrm>
          <a:prstGeom prst="rect">
            <a:avLst/>
          </a:prstGeom>
          <a:noFill/>
        </p:spPr>
        <p:txBody>
          <a:bodyPr wrap="none" rtlCol="0">
            <a:spAutoFit/>
          </a:bodyPr>
          <a:lstStyle/>
          <a:p>
            <a:r>
              <a:rPr kumimoji="1" lang="en-US" altLang="zh-CN" dirty="0"/>
              <a:t>A:5</a:t>
            </a:r>
            <a:endParaRPr kumimoji="1" lang="zh-CN" altLang="en-US" dirty="0"/>
          </a:p>
        </p:txBody>
      </p:sp>
      <p:sp>
        <p:nvSpPr>
          <p:cNvPr id="17" name="椭圆 16">
            <a:extLst>
              <a:ext uri="{FF2B5EF4-FFF2-40B4-BE49-F238E27FC236}">
                <a16:creationId xmlns:a16="http://schemas.microsoft.com/office/drawing/2014/main" id="{DCB64D30-80DE-B64E-B5B0-E9692D3C8119}"/>
              </a:ext>
            </a:extLst>
          </p:cNvPr>
          <p:cNvSpPr/>
          <p:nvPr/>
        </p:nvSpPr>
        <p:spPr>
          <a:xfrm>
            <a:off x="6021571"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82C05E3-89B3-FA47-82FF-D01C2A7C4911}"/>
              </a:ext>
            </a:extLst>
          </p:cNvPr>
          <p:cNvSpPr txBox="1"/>
          <p:nvPr/>
        </p:nvSpPr>
        <p:spPr>
          <a:xfrm>
            <a:off x="6080162" y="2335252"/>
            <a:ext cx="607859" cy="369332"/>
          </a:xfrm>
          <a:prstGeom prst="rect">
            <a:avLst/>
          </a:prstGeom>
          <a:noFill/>
        </p:spPr>
        <p:txBody>
          <a:bodyPr wrap="none" rtlCol="0">
            <a:spAutoFit/>
          </a:bodyPr>
          <a:lstStyle/>
          <a:p>
            <a:r>
              <a:rPr kumimoji="1" lang="en-US" altLang="zh-CN" dirty="0"/>
              <a:t>B:15</a:t>
            </a:r>
            <a:endParaRPr kumimoji="1" lang="zh-CN" altLang="en-US" dirty="0"/>
          </a:p>
        </p:txBody>
      </p:sp>
      <p:sp>
        <p:nvSpPr>
          <p:cNvPr id="19" name="椭圆 18">
            <a:extLst>
              <a:ext uri="{FF2B5EF4-FFF2-40B4-BE49-F238E27FC236}">
                <a16:creationId xmlns:a16="http://schemas.microsoft.com/office/drawing/2014/main" id="{1F778CE4-8450-8D42-A6BD-49697F91EF26}"/>
              </a:ext>
            </a:extLst>
          </p:cNvPr>
          <p:cNvSpPr/>
          <p:nvPr/>
        </p:nvSpPr>
        <p:spPr>
          <a:xfrm>
            <a:off x="7600505" y="2147779"/>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C5D86D88-3172-BC4A-B6DE-FA9D7BC78405}"/>
              </a:ext>
            </a:extLst>
          </p:cNvPr>
          <p:cNvSpPr txBox="1"/>
          <p:nvPr/>
        </p:nvSpPr>
        <p:spPr>
          <a:xfrm>
            <a:off x="7659096" y="2335252"/>
            <a:ext cx="622286" cy="369332"/>
          </a:xfrm>
          <a:prstGeom prst="rect">
            <a:avLst/>
          </a:prstGeom>
          <a:noFill/>
        </p:spPr>
        <p:txBody>
          <a:bodyPr wrap="none" rtlCol="0">
            <a:spAutoFit/>
          </a:bodyPr>
          <a:lstStyle/>
          <a:p>
            <a:r>
              <a:rPr kumimoji="1" lang="en-US" altLang="zh-CN" dirty="0"/>
              <a:t>C:40</a:t>
            </a:r>
            <a:endParaRPr kumimoji="1" lang="zh-CN" altLang="en-US" dirty="0"/>
          </a:p>
        </p:txBody>
      </p:sp>
      <p:sp>
        <p:nvSpPr>
          <p:cNvPr id="21" name="椭圆 20">
            <a:extLst>
              <a:ext uri="{FF2B5EF4-FFF2-40B4-BE49-F238E27FC236}">
                <a16:creationId xmlns:a16="http://schemas.microsoft.com/office/drawing/2014/main" id="{7EB9F6A4-5F4C-0041-A732-81F9297D5F40}"/>
              </a:ext>
            </a:extLst>
          </p:cNvPr>
          <p:cNvSpPr/>
          <p:nvPr/>
        </p:nvSpPr>
        <p:spPr>
          <a:xfrm>
            <a:off x="9049283" y="2152791"/>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53A8CE1-D77B-F84E-B7C3-FA1EC5A04E5D}"/>
              </a:ext>
            </a:extLst>
          </p:cNvPr>
          <p:cNvSpPr txBox="1"/>
          <p:nvPr/>
        </p:nvSpPr>
        <p:spPr>
          <a:xfrm>
            <a:off x="9107874" y="2340264"/>
            <a:ext cx="638316" cy="369332"/>
          </a:xfrm>
          <a:prstGeom prst="rect">
            <a:avLst/>
          </a:prstGeom>
          <a:noFill/>
        </p:spPr>
        <p:txBody>
          <a:bodyPr wrap="none" rtlCol="0">
            <a:spAutoFit/>
          </a:bodyPr>
          <a:lstStyle/>
          <a:p>
            <a:r>
              <a:rPr kumimoji="1" lang="en-US" altLang="zh-CN" dirty="0"/>
              <a:t>D:30</a:t>
            </a:r>
            <a:endParaRPr kumimoji="1" lang="zh-CN" altLang="en-US" dirty="0"/>
          </a:p>
        </p:txBody>
      </p:sp>
      <p:sp>
        <p:nvSpPr>
          <p:cNvPr id="23" name="椭圆 22">
            <a:extLst>
              <a:ext uri="{FF2B5EF4-FFF2-40B4-BE49-F238E27FC236}">
                <a16:creationId xmlns:a16="http://schemas.microsoft.com/office/drawing/2014/main" id="{127774F7-7BD2-1D4B-A519-BD2DF9F45327}"/>
              </a:ext>
            </a:extLst>
          </p:cNvPr>
          <p:cNvSpPr/>
          <p:nvPr/>
        </p:nvSpPr>
        <p:spPr>
          <a:xfrm>
            <a:off x="10662887" y="2166602"/>
            <a:ext cx="744279" cy="744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3CEC19BF-A8BC-6342-98C5-2A6DCB60C10C}"/>
              </a:ext>
            </a:extLst>
          </p:cNvPr>
          <p:cNvSpPr txBox="1"/>
          <p:nvPr/>
        </p:nvSpPr>
        <p:spPr>
          <a:xfrm>
            <a:off x="10721478" y="2354075"/>
            <a:ext cx="595035" cy="369332"/>
          </a:xfrm>
          <a:prstGeom prst="rect">
            <a:avLst/>
          </a:prstGeom>
          <a:noFill/>
        </p:spPr>
        <p:txBody>
          <a:bodyPr wrap="none" rtlCol="0">
            <a:spAutoFit/>
          </a:bodyPr>
          <a:lstStyle/>
          <a:p>
            <a:r>
              <a:rPr kumimoji="1" lang="en-US" altLang="zh-CN" dirty="0"/>
              <a:t>E:10</a:t>
            </a:r>
            <a:endParaRPr kumimoji="1" lang="zh-CN" altLang="en-US" dirty="0"/>
          </a:p>
        </p:txBody>
      </p:sp>
      <p:sp>
        <p:nvSpPr>
          <p:cNvPr id="5" name="文本框 4">
            <a:extLst>
              <a:ext uri="{FF2B5EF4-FFF2-40B4-BE49-F238E27FC236}">
                <a16:creationId xmlns:a16="http://schemas.microsoft.com/office/drawing/2014/main" id="{520AC644-A81C-B345-B891-60A4601FC431}"/>
              </a:ext>
            </a:extLst>
          </p:cNvPr>
          <p:cNvSpPr txBox="1"/>
          <p:nvPr/>
        </p:nvSpPr>
        <p:spPr>
          <a:xfrm>
            <a:off x="875487" y="2354075"/>
            <a:ext cx="2801242" cy="461665"/>
          </a:xfrm>
          <a:prstGeom prst="rect">
            <a:avLst/>
          </a:prstGeom>
          <a:solidFill>
            <a:schemeClr val="accent2"/>
          </a:solidFill>
          <a:ln>
            <a:solidFill>
              <a:schemeClr val="accent2"/>
            </a:solidFill>
          </a:ln>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初始状态：</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796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063256" y="2337251"/>
            <a:ext cx="10632559" cy="260148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当年赫夫曼树的目的是为了解决远距离通信的数据传输的优化问题</a:t>
            </a:r>
            <a:endParaRPr kumimoji="1" lang="en-US" altLang="zh-CN" sz="28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800" dirty="0">
                <a:latin typeface="Microsoft YaHei" panose="020B0503020204020204" pitchFamily="34" charset="-122"/>
                <a:ea typeface="Microsoft YaHei" panose="020B0503020204020204" pitchFamily="34" charset="-122"/>
              </a:rPr>
              <a:t>赫夫曼编码是基于赫夫曼树</a:t>
            </a:r>
          </a:p>
        </p:txBody>
      </p:sp>
    </p:spTree>
    <p:extLst>
      <p:ext uri="{BB962C8B-B14F-4D97-AF65-F5344CB8AC3E}">
        <p14:creationId xmlns:p14="http://schemas.microsoft.com/office/powerpoint/2010/main" val="152139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E5B586D-3EBD-2A4D-BFC5-C048D7493665}"/>
              </a:ext>
            </a:extLst>
          </p:cNvPr>
          <p:cNvPicPr>
            <a:picLocks noChangeAspect="1"/>
          </p:cNvPicPr>
          <p:nvPr/>
        </p:nvPicPr>
        <p:blipFill>
          <a:blip r:embed="rId4"/>
          <a:stretch>
            <a:fillRect/>
          </a:stretch>
        </p:blipFill>
        <p:spPr>
          <a:xfrm>
            <a:off x="2559538" y="3721302"/>
            <a:ext cx="6362700" cy="927100"/>
          </a:xfrm>
          <a:prstGeom prst="rect">
            <a:avLst/>
          </a:prstGeom>
        </p:spPr>
      </p:pic>
      <p:sp>
        <p:nvSpPr>
          <p:cNvPr id="9" name="文本框 8">
            <a:extLst>
              <a:ext uri="{FF2B5EF4-FFF2-40B4-BE49-F238E27FC236}">
                <a16:creationId xmlns:a16="http://schemas.microsoft.com/office/drawing/2014/main" id="{9AC96F1B-605C-BB43-81C0-ED0DAD263E5D}"/>
              </a:ext>
            </a:extLst>
          </p:cNvPr>
          <p:cNvSpPr txBox="1"/>
          <p:nvPr/>
        </p:nvSpPr>
        <p:spPr>
          <a:xfrm>
            <a:off x="3280585" y="5607217"/>
            <a:ext cx="5035404"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001000011010000011101100100011</a:t>
            </a:r>
            <a:endParaRPr kumimoji="1" lang="zh-CN"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用赫夫曼编码减小编码长度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66171A7-EB61-A944-90E1-387DB24F8C4A}"/>
              </a:ext>
            </a:extLst>
          </p:cNvPr>
          <p:cNvPicPr>
            <a:picLocks noChangeAspect="1"/>
          </p:cNvPicPr>
          <p:nvPr/>
        </p:nvPicPr>
        <p:blipFill>
          <a:blip r:embed="rId4"/>
          <a:stretch>
            <a:fillRect/>
          </a:stretch>
        </p:blipFill>
        <p:spPr>
          <a:xfrm>
            <a:off x="305391" y="4017266"/>
            <a:ext cx="6350000" cy="2540000"/>
          </a:xfrm>
          <a:prstGeom prst="rect">
            <a:avLst/>
          </a:prstGeom>
        </p:spPr>
      </p:pic>
      <p:pic>
        <p:nvPicPr>
          <p:cNvPr id="5" name="图片 4">
            <a:extLst>
              <a:ext uri="{FF2B5EF4-FFF2-40B4-BE49-F238E27FC236}">
                <a16:creationId xmlns:a16="http://schemas.microsoft.com/office/drawing/2014/main" id="{4E773A0B-AA21-1C44-BCEC-4562FE29037C}"/>
              </a:ext>
            </a:extLst>
          </p:cNvPr>
          <p:cNvPicPr>
            <a:picLocks noChangeAspect="1"/>
          </p:cNvPicPr>
          <p:nvPr/>
        </p:nvPicPr>
        <p:blipFill>
          <a:blip r:embed="rId5"/>
          <a:stretch>
            <a:fillRect/>
          </a:stretch>
        </p:blipFill>
        <p:spPr>
          <a:xfrm>
            <a:off x="6911163" y="4943927"/>
            <a:ext cx="5280837" cy="733155"/>
          </a:xfrm>
          <a:prstGeom prst="rect">
            <a:avLst/>
          </a:prstGeom>
        </p:spPr>
      </p:pic>
    </p:spTree>
    <p:extLst>
      <p:ext uri="{BB962C8B-B14F-4D97-AF65-F5344CB8AC3E}">
        <p14:creationId xmlns:p14="http://schemas.microsoft.com/office/powerpoint/2010/main" val="292095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在赫夫曼编码中，</a:t>
            </a:r>
            <a:r>
              <a:rPr kumimoji="1" lang="zh-CN" altLang="en-US" sz="2400" b="1" u="sng" dirty="0">
                <a:latin typeface="Microsoft YaHei" panose="020B0503020204020204" pitchFamily="34" charset="-122"/>
                <a:ea typeface="Microsoft YaHei" panose="020B0503020204020204" pitchFamily="34" charset="-122"/>
              </a:rPr>
              <a:t>任意一个编码不能是另一个编码的前缀</a:t>
            </a:r>
            <a:r>
              <a:rPr kumimoji="1" lang="zh-CN" altLang="en-US" sz="2400" dirty="0">
                <a:latin typeface="Microsoft YaHei" panose="020B0503020204020204" pitchFamily="34" charset="-122"/>
                <a:ea typeface="Microsoft YaHei" panose="020B0503020204020204" pitchFamily="34" charset="-122"/>
              </a:rPr>
              <a:t>，比如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不会同时存在。简单说，就是除了叶子结点可以编码，非叶子结点不能编码</a:t>
            </a:r>
            <a:endParaRPr kumimoji="1" lang="en-US" altLang="zh-CN"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0A468EB-4C28-5245-9058-F1E38694F8F0}"/>
              </a:ext>
            </a:extLst>
          </p:cNvPr>
          <p:cNvPicPr>
            <a:picLocks noChangeAspect="1"/>
          </p:cNvPicPr>
          <p:nvPr/>
        </p:nvPicPr>
        <p:blipFill>
          <a:blip r:embed="rId4"/>
          <a:stretch>
            <a:fillRect/>
          </a:stretch>
        </p:blipFill>
        <p:spPr>
          <a:xfrm>
            <a:off x="941646" y="2921853"/>
            <a:ext cx="10308708" cy="120032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A6FCE97-8C85-3E42-AF6E-7053555D7DAE}"/>
              </a:ext>
            </a:extLst>
          </p:cNvPr>
          <p:cNvPicPr>
            <a:picLocks noChangeAspect="1"/>
          </p:cNvPicPr>
          <p:nvPr/>
        </p:nvPicPr>
        <p:blipFill>
          <a:blip r:embed="rId4"/>
          <a:stretch>
            <a:fillRect/>
          </a:stretch>
        </p:blipFill>
        <p:spPr>
          <a:xfrm>
            <a:off x="1470521" y="4206132"/>
            <a:ext cx="3200400" cy="2501900"/>
          </a:xfrm>
          <a:prstGeom prst="rect">
            <a:avLst/>
          </a:prstGeom>
        </p:spPr>
      </p:pic>
      <p:sp>
        <p:nvSpPr>
          <p:cNvPr id="9" name="文本框 8">
            <a:extLst>
              <a:ext uri="{FF2B5EF4-FFF2-40B4-BE49-F238E27FC236}">
                <a16:creationId xmlns:a16="http://schemas.microsoft.com/office/drawing/2014/main" id="{BFAECEC5-793A-0B4A-89BD-A204CD7E9C6B}"/>
              </a:ext>
            </a:extLst>
          </p:cNvPr>
          <p:cNvSpPr txBox="1"/>
          <p:nvPr/>
        </p:nvSpPr>
        <p:spPr>
          <a:xfrm>
            <a:off x="1041990" y="3429000"/>
            <a:ext cx="4529469" cy="461665"/>
          </a:xfrm>
          <a:prstGeom prst="rect">
            <a:avLst/>
          </a:prstGeom>
          <a:noFill/>
        </p:spPr>
        <p:txBody>
          <a:bodyPr wrap="square" rtlCol="0">
            <a:spAutoFit/>
          </a:bodyPr>
          <a:lstStyle/>
          <a:p>
            <a:r>
              <a:rPr kumimoji="1" lang="en-US" altLang="zh-CN" sz="2400" b="1" dirty="0"/>
              <a:t>1001010010101001000111100</a:t>
            </a:r>
            <a:endParaRPr kumimoji="1" lang="zh-CN" altLang="en-US" sz="2400" b="1" dirty="0"/>
          </a:p>
        </p:txBody>
      </p:sp>
    </p:spTree>
    <p:extLst>
      <p:ext uri="{BB962C8B-B14F-4D97-AF65-F5344CB8AC3E}">
        <p14:creationId xmlns:p14="http://schemas.microsoft.com/office/powerpoint/2010/main" val="1518942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15742</TotalTime>
  <Words>3121</Words>
  <Application>Microsoft Macintosh PowerPoint</Application>
  <PresentationFormat>宽屏</PresentationFormat>
  <Paragraphs>329</Paragraphs>
  <Slides>60</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454</cp:revision>
  <dcterms:created xsi:type="dcterms:W3CDTF">2019-09-24T01:18:33Z</dcterms:created>
  <dcterms:modified xsi:type="dcterms:W3CDTF">2020-04-26T04:10:08Z</dcterms:modified>
</cp:coreProperties>
</file>